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715000" cx="9144000"/>
  <p:notesSz cx="6858000" cy="9144000"/>
  <p:embeddedFontLst>
    <p:embeddedFont>
      <p:font typeface="Pacifico"/>
      <p:regular r:id="rId19"/>
    </p:embeddedFont>
    <p:embeddedFont>
      <p:font typeface="Alfa Slab On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acific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ba04d079_0_168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ba04d079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ba04d079_0_168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ba04d079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ba04d079_0_19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dba04d079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ba04d079_0_17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ba04d079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dba04d079_0_1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dba04d0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ba04d079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ba04d0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ba04d079_0_64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ba04d07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dba04d079_0_178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dba04d079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dc20b3a54_1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dc20b3a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c20b3a54_1_40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dc20b3a54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ba04d07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ba04d0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184a1148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184a11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793333"/>
            <a:ext cx="9144000" cy="4128300"/>
          </a:xfrm>
          <a:prstGeom prst="rect">
            <a:avLst/>
          </a:prstGeom>
          <a:solidFill>
            <a:srgbClr val="0D6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8187900" y="4918000"/>
            <a:ext cx="956100" cy="797100"/>
          </a:xfrm>
          <a:prstGeom prst="rect">
            <a:avLst/>
          </a:prstGeom>
          <a:solidFill>
            <a:srgbClr val="A7C9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4921667"/>
            <a:ext cx="2021400" cy="793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019525" y="4918000"/>
            <a:ext cx="3187200" cy="797100"/>
          </a:xfrm>
          <a:prstGeom prst="rect">
            <a:avLst/>
          </a:prstGeom>
          <a:solidFill>
            <a:srgbClr val="78B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206725" y="4921667"/>
            <a:ext cx="981000" cy="793200"/>
          </a:xfrm>
          <a:prstGeom prst="rect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602600" y="0"/>
            <a:ext cx="4541400" cy="7971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973325" y="1490528"/>
            <a:ext cx="6264000" cy="272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xhere.com/pt/photo/1584361" TargetMode="External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developer.mozilla.org/pt-BR/" TargetMode="External"/><Relationship Id="rId5" Type="http://schemas.openxmlformats.org/officeDocument/2006/relationships/hyperlink" Target="https://code.visualstudio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ixnio.com/pt/objetos/livros/estante-estantes-de-livros-livraria-prateleira-moveis-biblioteca-livro-estante-de-livros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ixnio.com/pt/objetos/computador/tecnologia-madeira-trabalho-xicara-de-cafe-computador-mesa-eletronica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ixabay.com/pt/photos/pessoas-multid%C3%A3o-m%C3%A3os-bater-palmas-2607201/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mmons.wikimedia.org/wiki/File:Google_Classroom_Logo.png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commons.wikimedia.org/wiki/File:GoogleLogoSept12015.png" TargetMode="External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76200" y="284050"/>
            <a:ext cx="6493800" cy="27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Introdução ao Desenvolvimento WEB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525" y="2109350"/>
            <a:ext cx="5408475" cy="36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objetivo da disciplina é proporcionar ao aluno o entendimento e capacitação para a criação de páginas web.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ESPECÍFICO(S):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Estudar linguagens de programação para web (HTML, JavaScript e CSS).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Desenvolver técnicas de programação para web.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Modelar, projetar e implementar sistemas para web atendendo a especificações do cliente.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132747"/>
            <a:ext cx="8520600" cy="636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Estrutura de conteúdos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857100"/>
            <a:ext cx="8520600" cy="23901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Conceitos gerais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Web e HTTP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HTML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Tags e estrutura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CSS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Princípios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Layout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11700" y="3320375"/>
            <a:ext cx="8520600" cy="223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Framework Front-End 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 sz="1800">
                <a:solidFill>
                  <a:srgbClr val="434343"/>
                </a:solidFill>
              </a:rPr>
              <a:t>Bootstrap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JavaScript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 sz="1800">
                <a:solidFill>
                  <a:srgbClr val="434343"/>
                </a:solidFill>
              </a:rPr>
              <a:t>Eventos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 sz="1800">
                <a:solidFill>
                  <a:srgbClr val="434343"/>
                </a:solidFill>
              </a:rPr>
              <a:t>Jquery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900" y="775150"/>
            <a:ext cx="5067574" cy="29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15933" l="17397" r="16046" t="14910"/>
          <a:stretch/>
        </p:blipFill>
        <p:spPr>
          <a:xfrm>
            <a:off x="3419100" y="4026250"/>
            <a:ext cx="1467334" cy="15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300" y="4207725"/>
            <a:ext cx="2105574" cy="11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300" y="3871325"/>
            <a:ext cx="1613975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2325" y="-76200"/>
            <a:ext cx="9306324" cy="58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3823775" y="0"/>
            <a:ext cx="79440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1C232"/>
                </a:solidFill>
              </a:rPr>
              <a:t>Avaliações</a:t>
            </a:r>
            <a:endParaRPr b="1" sz="24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AP 1 - 1.5 (03/04)</a:t>
            </a:r>
            <a:endParaRPr b="1" sz="1800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AP 2 - 2.5 (22/05)</a:t>
            </a:r>
            <a:endParaRPr b="1" sz="1800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AF - 6 (03/07)</a:t>
            </a:r>
            <a:endParaRPr b="1" sz="1800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AS - 10 (17/07)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691400" y="3440000"/>
            <a:ext cx="18138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1C232"/>
                </a:solidFill>
              </a:rPr>
              <a:t>MÉDIA </a:t>
            </a:r>
            <a:endParaRPr b="1" sz="30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1C232"/>
                </a:solidFill>
              </a:rPr>
              <a:t>7</a:t>
            </a:r>
            <a:endParaRPr b="1" sz="30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</a:rPr>
              <a:t>Biblioteca Local e Pearson (Virtual)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SEGURADO, V. S. (Org). Projeto de Interface com o usuário. 1 ed., Pearson Education do Brasil: São Paulo, 2015.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FLATSCHART, F. HTML5: Embarque imediato. Brasport: Rio de Janeiro, 2011.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SOUSA, R. F. M. Canvas HTML5. Brasport Livros e Multimídia Ltda: Rio de Janeiro, 2013.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Recursos online: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accent5"/>
                </a:solidFill>
                <a:hlinkClick r:id="rId3"/>
              </a:rPr>
              <a:t>https://www.w3schools.com/</a:t>
            </a:r>
            <a:r>
              <a:rPr lang="pt-BR" sz="1600"/>
              <a:t> (Refer6encia da W3C)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hlinkClick r:id="rId4"/>
              </a:rPr>
              <a:t>https://developer.mozilla.org/pt-BR/</a:t>
            </a:r>
            <a:r>
              <a:rPr lang="pt-BR" sz="1600"/>
              <a:t> (Referências de conteúdo)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hlinkClick r:id="rId5"/>
              </a:rPr>
              <a:t>https://code.visualstudio.com/</a:t>
            </a:r>
            <a:r>
              <a:rPr lang="pt-BR" sz="1600"/>
              <a:t> (Editor de código)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973325" y="1490528"/>
            <a:ext cx="6264000" cy="27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conhecer a disciplina, os colegas e o professor!!!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>
            <a:hlinkClick r:id="rId3"/>
          </p:cNvPr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1" cy="5715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5000"/>
              </a:srgbClr>
            </a:outerShdw>
          </a:effectLst>
        </p:spPr>
      </p:pic>
      <p:sp>
        <p:nvSpPr>
          <p:cNvPr id="76" name="Google Shape;76;p16"/>
          <p:cNvSpPr/>
          <p:nvPr/>
        </p:nvSpPr>
        <p:spPr>
          <a:xfrm>
            <a:off x="1171200" y="733825"/>
            <a:ext cx="6801600" cy="4097100"/>
          </a:xfrm>
          <a:prstGeom prst="rect">
            <a:avLst/>
          </a:prstGeom>
          <a:solidFill>
            <a:srgbClr val="F3F3F3">
              <a:alpha val="77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B5394"/>
                </a:solidFill>
              </a:rPr>
              <a:t>Vinícius Silveira Magnus</a:t>
            </a:r>
            <a:endParaRPr b="1" sz="2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B5394"/>
                </a:solidFill>
              </a:rPr>
              <a:t>@vinimagnus</a:t>
            </a:r>
            <a:endParaRPr b="1" sz="2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0B5394"/>
                </a:solidFill>
              </a:rPr>
              <a:t>Formação: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Graduado em Análise de Sistemas (2008)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Especialista em Governança de TI (2011)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Mestre em Ensino de Ciências e Matemática (2015)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0B5394"/>
                </a:solidFill>
              </a:rPr>
              <a:t>Estudante da Especialização em Tecnologias Aplicadas à Educação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>
            <a:hlinkClick r:id="rId3"/>
          </p:cNvPr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>
            <a:off x="0" y="0"/>
            <a:ext cx="9143997" cy="60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608975" y="1972650"/>
            <a:ext cx="6162600" cy="3897600"/>
          </a:xfrm>
          <a:prstGeom prst="rect">
            <a:avLst/>
          </a:prstGeom>
          <a:solidFill>
            <a:srgbClr val="6D9EEB">
              <a:alpha val="7865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Professor na Ulbra Graduação e Pós-Graduação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Dev. Web, Prog. Web, Eng. Software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Ger Projetos, </a:t>
            </a: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Qualidade</a:t>
            </a: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Auditoria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Segurança, Redes, Sistemas Operacionais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Inteligência</a:t>
            </a: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Artificial, IoT/Maker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Mercado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Consultoria em Gestão e Tecnologia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Analista de Sistemas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Projetos em IoT, Educacional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94475"/>
            <a:ext cx="4260300" cy="636300"/>
          </a:xfrm>
          <a:prstGeom prst="rect">
            <a:avLst/>
          </a:prstGeom>
          <a:solidFill>
            <a:srgbClr val="FFE599">
              <a:alpha val="6197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Verdana"/>
                <a:ea typeface="Verdana"/>
                <a:cs typeface="Verdana"/>
                <a:sym typeface="Verdana"/>
              </a:rPr>
              <a:t>O que faço?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16526" cy="60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13868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E </a:t>
            </a:r>
            <a:r>
              <a:rPr lang="pt-BR" sz="4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aí</a:t>
            </a:r>
            <a:r>
              <a:rPr lang="pt-BR" sz="4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 quem são vocês?</a:t>
            </a:r>
            <a:endParaRPr sz="48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ambiente</a:t>
            </a:r>
            <a:endParaRPr/>
          </a:p>
        </p:txBody>
      </p:sp>
      <p:pic>
        <p:nvPicPr>
          <p:cNvPr id="95" name="Google Shape;95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688" y="152400"/>
            <a:ext cx="2419669" cy="208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6425" y="3238033"/>
            <a:ext cx="54102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3" cy="417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485375" y="153450"/>
            <a:ext cx="3933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disciplina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198050" y="691450"/>
            <a:ext cx="4704000" cy="50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  <a:p>
            <a:pPr indent="-406400" lvl="0" marL="457200" rtl="0" algn="just">
              <a:spcBef>
                <a:spcPts val="60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A disciplina visa a instrumentalização para a criação de layouts de páginas e/ou sistemas web.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93249" cy="515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COMPETÊNCIAS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Identificar problemas que tenham solução algorítmica.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Resolver problemas usando ambientes de programação.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Aplicar os princípios de interação humano-computador para avaliar e construir uma grande variedade de produtos incluindo interface do usuário, páginas WEB, sistemas multimídia e sistemas móveis.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